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3E51"/>
    <a:srgbClr val="EB2D2D"/>
    <a:srgbClr val="744500"/>
    <a:srgbClr val="FFA827"/>
    <a:srgbClr val="FBC84F"/>
    <a:srgbClr val="976D03"/>
    <a:srgbClr val="FDD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29" d="100"/>
          <a:sy n="29" d="100"/>
        </p:scale>
        <p:origin x="965" y="-6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2C08-C2B8-40C9-9FD2-2CB1118E6F53}" type="datetimeFigureOut">
              <a:rPr lang="pt-BR" smtClean="0"/>
              <a:t>31/08/2023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1100-FA9B-4FB7-AF3C-27C011332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989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2C08-C2B8-40C9-9FD2-2CB1118E6F53}" type="datetimeFigureOut">
              <a:rPr lang="pt-BR" smtClean="0"/>
              <a:t>31/08/2023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1100-FA9B-4FB7-AF3C-27C011332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4704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2C08-C2B8-40C9-9FD2-2CB1118E6F53}" type="datetimeFigureOut">
              <a:rPr lang="pt-BR" smtClean="0"/>
              <a:t>31/08/2023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1100-FA9B-4FB7-AF3C-27C011332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3756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2C08-C2B8-40C9-9FD2-2CB1118E6F53}" type="datetimeFigureOut">
              <a:rPr lang="pt-BR" smtClean="0"/>
              <a:t>31/08/2023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1100-FA9B-4FB7-AF3C-27C011332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9887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2C08-C2B8-40C9-9FD2-2CB1118E6F53}" type="datetimeFigureOut">
              <a:rPr lang="pt-BR" smtClean="0"/>
              <a:t>31/08/2023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1100-FA9B-4FB7-AF3C-27C011332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0272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2C08-C2B8-40C9-9FD2-2CB1118E6F53}" type="datetimeFigureOut">
              <a:rPr lang="pt-BR" smtClean="0"/>
              <a:t>31/08/2023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1100-FA9B-4FB7-AF3C-27C011332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3697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2C08-C2B8-40C9-9FD2-2CB1118E6F53}" type="datetimeFigureOut">
              <a:rPr lang="pt-BR" smtClean="0"/>
              <a:t>31/08/2023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1100-FA9B-4FB7-AF3C-27C011332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7582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2C08-C2B8-40C9-9FD2-2CB1118E6F53}" type="datetimeFigureOut">
              <a:rPr lang="pt-BR" smtClean="0"/>
              <a:t>31/08/2023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1100-FA9B-4FB7-AF3C-27C011332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130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2C08-C2B8-40C9-9FD2-2CB1118E6F53}" type="datetimeFigureOut">
              <a:rPr lang="pt-BR" smtClean="0"/>
              <a:t>31/08/2023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1100-FA9B-4FB7-AF3C-27C011332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1349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2C08-C2B8-40C9-9FD2-2CB1118E6F53}" type="datetimeFigureOut">
              <a:rPr lang="pt-BR" smtClean="0"/>
              <a:t>31/08/2023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1100-FA9B-4FB7-AF3C-27C011332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7084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2C08-C2B8-40C9-9FD2-2CB1118E6F53}" type="datetimeFigureOut">
              <a:rPr lang="pt-BR" smtClean="0"/>
              <a:t>31/08/2023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1100-FA9B-4FB7-AF3C-27C011332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44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42C08-C2B8-40C9-9FD2-2CB1118E6F53}" type="datetimeFigureOut">
              <a:rPr lang="pt-BR" smtClean="0"/>
              <a:t>31/08/2023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31100-FA9B-4FB7-AF3C-27C011332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3783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s://viacarreira.com/referencias-bibliograficas-abnt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iacarreira.com/graficos-no-tcc-dicas/" TargetMode="External"/><Relationship Id="rId5" Type="http://schemas.openxmlformats.org/officeDocument/2006/relationships/hyperlink" Target="https://viacarreira.com/o-que-e-a-abnt/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Linha do tempo&#10;&#10;Descrição gerada automaticamente">
            <a:extLst>
              <a:ext uri="{FF2B5EF4-FFF2-40B4-BE49-F238E27FC236}">
                <a16:creationId xmlns:a16="http://schemas.microsoft.com/office/drawing/2014/main" id="{7970D467-682B-6274-C842-EF88CE566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" y="0"/>
            <a:ext cx="32399288" cy="8018298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C79E8C3E-E938-4AAD-B3F3-DB5A6777DA6D}"/>
              </a:ext>
            </a:extLst>
          </p:cNvPr>
          <p:cNvSpPr txBox="1"/>
          <p:nvPr/>
        </p:nvSpPr>
        <p:spPr>
          <a:xfrm>
            <a:off x="1346860" y="1818134"/>
            <a:ext cx="188065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0" b="1" cap="small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COLOQUE O TÍTULO</a:t>
            </a:r>
          </a:p>
          <a:p>
            <a:r>
              <a:rPr lang="pt-BR" sz="12000" b="1" cap="small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 SEU TRABALHO</a:t>
            </a:r>
            <a:endParaRPr lang="en-US" sz="12000" b="1" cap="small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53A9F2A7-329E-4A9D-A2A0-6EA19330D85C}"/>
              </a:ext>
            </a:extLst>
          </p:cNvPr>
          <p:cNvSpPr txBox="1"/>
          <p:nvPr/>
        </p:nvSpPr>
        <p:spPr>
          <a:xfrm>
            <a:off x="1870602" y="8507127"/>
            <a:ext cx="286580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cap="small" dirty="0">
                <a:latin typeface="Arial" panose="020B0604020202020204" pitchFamily="34" charset="0"/>
                <a:cs typeface="Arial" pitchFamily="34" charset="0"/>
              </a:rPr>
              <a:t>COLOQUE SEU NOME COMPLETO E TÍTULOS</a:t>
            </a:r>
            <a:endParaRPr lang="en-US" sz="7200" cap="small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A70FDA6D-B266-475A-9B7B-5DE1D81850E9}"/>
              </a:ext>
            </a:extLst>
          </p:cNvPr>
          <p:cNvSpPr txBox="1"/>
          <p:nvPr/>
        </p:nvSpPr>
        <p:spPr>
          <a:xfrm>
            <a:off x="1870601" y="9726369"/>
            <a:ext cx="28658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cap="small" dirty="0">
                <a:latin typeface="Arial" panose="020B0604020202020204" pitchFamily="34" charset="0"/>
                <a:cs typeface="Arial" pitchFamily="34" charset="0"/>
              </a:rPr>
              <a:t>GRADUAÇÃO E PESQUISA OU ESTUDO.</a:t>
            </a:r>
            <a:endParaRPr lang="en-US" sz="5400" cap="small" dirty="0">
              <a:latin typeface="Arial" panose="020B0604020202020204" pitchFamily="34" charset="0"/>
              <a:cs typeface="Arial" pitchFamily="34" charset="0"/>
            </a:endParaRPr>
          </a:p>
        </p:txBody>
      </p: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5D75E6CD-2E3E-4C15-AB2F-30C4E198E474}"/>
              </a:ext>
            </a:extLst>
          </p:cNvPr>
          <p:cNvCxnSpPr>
            <a:cxnSpLocks/>
          </p:cNvCxnSpPr>
          <p:nvPr/>
        </p:nvCxnSpPr>
        <p:spPr>
          <a:xfrm>
            <a:off x="7172606" y="12306107"/>
            <a:ext cx="8012294" cy="0"/>
          </a:xfrm>
          <a:prstGeom prst="line">
            <a:avLst/>
          </a:prstGeom>
          <a:ln w="1143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>
            <a:extLst>
              <a:ext uri="{FF2B5EF4-FFF2-40B4-BE49-F238E27FC236}">
                <a16:creationId xmlns:a16="http://schemas.microsoft.com/office/drawing/2014/main" id="{EAB6AA65-3BC5-4083-3758-670C8F104C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39480323"/>
            <a:ext cx="32399288" cy="3745530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2A31C5F9-28A1-DD32-2E5D-8A7AEA14A6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00" y="10982398"/>
            <a:ext cx="31674880" cy="4876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9F179F5-E767-1664-3A24-1191E68DB3D4}"/>
              </a:ext>
            </a:extLst>
          </p:cNvPr>
          <p:cNvSpPr txBox="1"/>
          <p:nvPr/>
        </p:nvSpPr>
        <p:spPr>
          <a:xfrm>
            <a:off x="2275722" y="11890608"/>
            <a:ext cx="4896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cap="small" dirty="0">
                <a:latin typeface="Arial" panose="020B0604020202020204" pitchFamily="34" charset="0"/>
                <a:cs typeface="Arial" pitchFamily="34" charset="0"/>
              </a:rPr>
              <a:t>INTRODUÇÃO</a:t>
            </a:r>
            <a:endParaRPr lang="en-US" sz="4800" b="1" cap="small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C889B10-7A11-5C25-98E4-F87A4D5BE6E8}"/>
              </a:ext>
            </a:extLst>
          </p:cNvPr>
          <p:cNvSpPr txBox="1"/>
          <p:nvPr/>
        </p:nvSpPr>
        <p:spPr>
          <a:xfrm>
            <a:off x="2277878" y="13256947"/>
            <a:ext cx="1290702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dirty="0"/>
              <a:t>Também chamado de painel ou banner, o pôster científico nada mais é do que um cartaz elaborado para apresentar, de forma concisa e direta, o conteúdo de pesquisas em eventos acadêmicos como congressos e simpósios.  </a:t>
            </a:r>
          </a:p>
          <a:p>
            <a:pPr algn="just"/>
            <a:r>
              <a:rPr lang="pt-BR" sz="3600" dirty="0"/>
              <a:t>A </a:t>
            </a:r>
            <a:r>
              <a:rPr lang="pt-BR" sz="3600" dirty="0">
                <a:hlinkClick r:id="rId5"/>
              </a:rPr>
              <a:t>ABNT</a:t>
            </a:r>
            <a:r>
              <a:rPr lang="pt-BR" sz="3600" dirty="0"/>
              <a:t> tem uma norma especialmente para a elaboração do pôster científico: a NBR 15437. Esta especifica os elementos que o painel deve, obrigatoriamente, conter, além das dimensões nas quais deve ser confeccionado e padrões de formatação. </a:t>
            </a:r>
          </a:p>
        </p:txBody>
      </p: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4614E5C1-F225-C31B-0F6F-08544422BDBF}"/>
              </a:ext>
            </a:extLst>
          </p:cNvPr>
          <p:cNvCxnSpPr>
            <a:cxnSpLocks/>
          </p:cNvCxnSpPr>
          <p:nvPr/>
        </p:nvCxnSpPr>
        <p:spPr>
          <a:xfrm>
            <a:off x="9859865" y="21413734"/>
            <a:ext cx="5325035" cy="0"/>
          </a:xfrm>
          <a:prstGeom prst="line">
            <a:avLst/>
          </a:prstGeom>
          <a:ln w="1143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835C78B2-D4F9-BD44-77D9-7BBC3ABC89E0}"/>
              </a:ext>
            </a:extLst>
          </p:cNvPr>
          <p:cNvSpPr txBox="1"/>
          <p:nvPr/>
        </p:nvSpPr>
        <p:spPr>
          <a:xfrm>
            <a:off x="2275721" y="20998235"/>
            <a:ext cx="7100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cap="small" dirty="0">
                <a:latin typeface="Arial" panose="020B0604020202020204" pitchFamily="34" charset="0"/>
                <a:cs typeface="Arial" pitchFamily="34" charset="0"/>
              </a:rPr>
              <a:t>MATERIAL E MÉTODOS</a:t>
            </a:r>
            <a:endParaRPr lang="en-US" sz="4800" b="1" cap="small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BCCE43D6-83EC-F9DA-044B-FA185C1B2A67}"/>
              </a:ext>
            </a:extLst>
          </p:cNvPr>
          <p:cNvSpPr txBox="1"/>
          <p:nvPr/>
        </p:nvSpPr>
        <p:spPr>
          <a:xfrm>
            <a:off x="2277878" y="22364574"/>
            <a:ext cx="1290702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dirty="0"/>
              <a:t>A NBR 15347 especifica as dimensões do material que deve ser confeccionado para apresentação no evento acadêmico. O pôster científico seguindo a Associação Brasileira de Normas Técnicas (ABNT) deve ter de 0,60 a 0,90 m de largura e 0,90 a 1,20 m de altura. Vale lembrar que é importante que a leitura do banner seja possível a uma distância de, pelo menos, um metro. </a:t>
            </a:r>
          </a:p>
          <a:p>
            <a:pPr algn="just"/>
            <a:r>
              <a:rPr lang="pt-BR" sz="3600" dirty="0"/>
              <a:t>O pôster científico pode ser impresso em vários tipos de material. Os mais comuns são papel, lona, acrílico e plástico. Este deverá ser fixado em um suporte</a:t>
            </a:r>
          </a:p>
        </p:txBody>
      </p: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21905388-472A-5116-E393-E4DAF3F3805E}"/>
              </a:ext>
            </a:extLst>
          </p:cNvPr>
          <p:cNvCxnSpPr>
            <a:cxnSpLocks/>
          </p:cNvCxnSpPr>
          <p:nvPr/>
        </p:nvCxnSpPr>
        <p:spPr>
          <a:xfrm>
            <a:off x="11581089" y="30511017"/>
            <a:ext cx="3601654" cy="0"/>
          </a:xfrm>
          <a:prstGeom prst="line">
            <a:avLst/>
          </a:prstGeom>
          <a:ln w="1143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E7514E70-17CD-B2E1-9C81-E9A2F3270F67}"/>
              </a:ext>
            </a:extLst>
          </p:cNvPr>
          <p:cNvSpPr txBox="1"/>
          <p:nvPr/>
        </p:nvSpPr>
        <p:spPr>
          <a:xfrm>
            <a:off x="2273564" y="30095518"/>
            <a:ext cx="9307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cap="small" dirty="0">
                <a:latin typeface="Arial" panose="020B0604020202020204" pitchFamily="34" charset="0"/>
                <a:cs typeface="Arial" pitchFamily="34" charset="0"/>
              </a:rPr>
              <a:t>RESULTADOS E DISCUSSÃO</a:t>
            </a:r>
            <a:endParaRPr lang="en-US" sz="4800" b="1" cap="small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2A06D8F2-EC8B-84FB-1163-04A9A9844233}"/>
              </a:ext>
            </a:extLst>
          </p:cNvPr>
          <p:cNvSpPr txBox="1"/>
          <p:nvPr/>
        </p:nvSpPr>
        <p:spPr>
          <a:xfrm>
            <a:off x="2275721" y="31461857"/>
            <a:ext cx="12907022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dirty="0"/>
              <a:t>A norma também discrimina todos os elementos que devem compor um pôster científico seguindo as normas da ABNT, bem como a localização em que estes devem estar dispostos no cartaz. São estes:</a:t>
            </a:r>
          </a:p>
          <a:p>
            <a:pPr algn="just"/>
            <a:endParaRPr lang="pt-BR" sz="3600" dirty="0"/>
          </a:p>
          <a:p>
            <a:pPr algn="just"/>
            <a:r>
              <a:rPr lang="pt-BR" sz="3600" b="1" dirty="0"/>
              <a:t>Título do trabalho:</a:t>
            </a:r>
            <a:r>
              <a:rPr lang="pt-BR" sz="3600" dirty="0"/>
              <a:t> este deve estar centralizado na parte superior do cartaz em fonte Arial ou Times New Roman tamanho 40. O subtítulo é opcional. Caso haja, deve estar separado do título por dois pontos (:) ou diferenciado tipograficamente (outro tamanho ou formatação, por exemplo);</a:t>
            </a:r>
          </a:p>
          <a:p>
            <a:pPr algn="just"/>
            <a:r>
              <a:rPr lang="pt-BR" sz="3600" b="1" dirty="0"/>
              <a:t>Nome do autor:</a:t>
            </a:r>
            <a:r>
              <a:rPr lang="pt-BR" sz="3600" dirty="0"/>
              <a:t> deve aparecer logo abaixo do título, centralizado, em fonte Arial ou Times New Roman número 31. Logo abaixo, deve aparecer a instituição à qual o autor está vinculado, em itálico e fonte número 27;</a:t>
            </a:r>
          </a:p>
          <a:p>
            <a:pPr algn="just"/>
            <a:endParaRPr lang="pt-BR" sz="3600" dirty="0"/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DB563AF0-5B69-BE53-C46F-BDD75FA68C80}"/>
              </a:ext>
            </a:extLst>
          </p:cNvPr>
          <p:cNvSpPr txBox="1"/>
          <p:nvPr/>
        </p:nvSpPr>
        <p:spPr>
          <a:xfrm>
            <a:off x="16944373" y="12124918"/>
            <a:ext cx="1290702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b="1"/>
              <a:t>Introdução:</a:t>
            </a:r>
            <a:r>
              <a:rPr lang="pt-BR" sz="3600"/>
              <a:t> abaixo, à esquerda do cartaz, deve constar o resumo do trabalho apresentado. O texto deve ser justificado em fonte número 31 e ter, no máximo, 100 palavras; </a:t>
            </a:r>
            <a:endParaRPr lang="pt-BR" sz="3600" dirty="0"/>
          </a:p>
        </p:txBody>
      </p:sp>
      <p:cxnSp>
        <p:nvCxnSpPr>
          <p:cNvPr id="74" name="Conector reto 73">
            <a:extLst>
              <a:ext uri="{FF2B5EF4-FFF2-40B4-BE49-F238E27FC236}">
                <a16:creationId xmlns:a16="http://schemas.microsoft.com/office/drawing/2014/main" id="{544498E2-8FFB-39AE-7E0E-C3F359DE4FB2}"/>
              </a:ext>
            </a:extLst>
          </p:cNvPr>
          <p:cNvCxnSpPr>
            <a:cxnSpLocks/>
          </p:cNvCxnSpPr>
          <p:nvPr/>
        </p:nvCxnSpPr>
        <p:spPr>
          <a:xfrm>
            <a:off x="25226682" y="21413734"/>
            <a:ext cx="4626870" cy="0"/>
          </a:xfrm>
          <a:prstGeom prst="line">
            <a:avLst/>
          </a:prstGeom>
          <a:ln w="1143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204D08B7-AE84-CEF6-C27D-0CC4E6E31EDC}"/>
              </a:ext>
            </a:extLst>
          </p:cNvPr>
          <p:cNvSpPr txBox="1"/>
          <p:nvPr/>
        </p:nvSpPr>
        <p:spPr>
          <a:xfrm>
            <a:off x="16944373" y="20998235"/>
            <a:ext cx="87664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cap="small" dirty="0">
                <a:latin typeface="Arial" panose="020B0604020202020204" pitchFamily="34" charset="0"/>
                <a:cs typeface="Arial" pitchFamily="34" charset="0"/>
              </a:rPr>
              <a:t>CONSIDERAÇÕES FINAIS</a:t>
            </a:r>
            <a:endParaRPr lang="en-US" sz="4800" b="1" cap="small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8AB20216-B330-F0E3-C56E-0C5AE62136F0}"/>
              </a:ext>
            </a:extLst>
          </p:cNvPr>
          <p:cNvSpPr txBox="1"/>
          <p:nvPr/>
        </p:nvSpPr>
        <p:spPr>
          <a:xfrm>
            <a:off x="16946530" y="22364574"/>
            <a:ext cx="1290702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b="1" dirty="0"/>
              <a:t>Conteúdo: </a:t>
            </a:r>
            <a:r>
              <a:rPr lang="pt-BR" sz="3600" dirty="0"/>
              <a:t>este deve ser apresentado de forma concisa e direta, como uma síntese do trabalho elaborado pelo autor. Pode conter tabelas, </a:t>
            </a:r>
            <a:r>
              <a:rPr lang="pt-BR" sz="3600" dirty="0">
                <a:hlinkClick r:id="rId6"/>
              </a:rPr>
              <a:t>gráficos</a:t>
            </a:r>
            <a:r>
              <a:rPr lang="pt-BR" sz="3600" dirty="0"/>
              <a:t> e ilustrações. O uso de notas de rodapé e citações diretas não é recomendado; </a:t>
            </a:r>
          </a:p>
        </p:txBody>
      </p:sp>
      <p:cxnSp>
        <p:nvCxnSpPr>
          <p:cNvPr id="77" name="Conector reto 76">
            <a:extLst>
              <a:ext uri="{FF2B5EF4-FFF2-40B4-BE49-F238E27FC236}">
                <a16:creationId xmlns:a16="http://schemas.microsoft.com/office/drawing/2014/main" id="{BE2C0DA8-F804-2AE3-1001-C4A094C2EC77}"/>
              </a:ext>
            </a:extLst>
          </p:cNvPr>
          <p:cNvCxnSpPr>
            <a:cxnSpLocks/>
          </p:cNvCxnSpPr>
          <p:nvPr/>
        </p:nvCxnSpPr>
        <p:spPr>
          <a:xfrm>
            <a:off x="22160753" y="30511017"/>
            <a:ext cx="7690642" cy="0"/>
          </a:xfrm>
          <a:prstGeom prst="line">
            <a:avLst/>
          </a:prstGeom>
          <a:ln w="1143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CaixaDeTexto 77">
            <a:extLst>
              <a:ext uri="{FF2B5EF4-FFF2-40B4-BE49-F238E27FC236}">
                <a16:creationId xmlns:a16="http://schemas.microsoft.com/office/drawing/2014/main" id="{7CE9FDDB-2B14-49F1-1AD8-DE1FB61414BB}"/>
              </a:ext>
            </a:extLst>
          </p:cNvPr>
          <p:cNvSpPr txBox="1"/>
          <p:nvPr/>
        </p:nvSpPr>
        <p:spPr>
          <a:xfrm>
            <a:off x="16942216" y="30095518"/>
            <a:ext cx="46806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cap="small" dirty="0">
                <a:latin typeface="Arial" panose="020B0604020202020204" pitchFamily="34" charset="0"/>
                <a:cs typeface="Arial" pitchFamily="34" charset="0"/>
              </a:rPr>
              <a:t>REFERÊNCIAS</a:t>
            </a:r>
            <a:endParaRPr lang="en-US" sz="4800" b="1" cap="small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9" name="CaixaDeTexto 78">
            <a:extLst>
              <a:ext uri="{FF2B5EF4-FFF2-40B4-BE49-F238E27FC236}">
                <a16:creationId xmlns:a16="http://schemas.microsoft.com/office/drawing/2014/main" id="{D5DA3FE1-194A-0207-0498-647A5C38D617}"/>
              </a:ext>
            </a:extLst>
          </p:cNvPr>
          <p:cNvSpPr txBox="1"/>
          <p:nvPr/>
        </p:nvSpPr>
        <p:spPr>
          <a:xfrm>
            <a:off x="16944373" y="31461857"/>
            <a:ext cx="129070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Referências bibliográficas</a:t>
            </a:r>
            <a:r>
              <a:rPr lang="pt-BR" sz="3600" b="1" dirty="0"/>
              <a:t>: </a:t>
            </a:r>
            <a:r>
              <a:rPr lang="pt-BR" sz="3600" dirty="0"/>
              <a:t>devem ser apresentadas no final do pôster científico conforme a NBR 6023 da ABNT.</a:t>
            </a:r>
          </a:p>
        </p:txBody>
      </p:sp>
    </p:spTree>
    <p:extLst>
      <p:ext uri="{BB962C8B-B14F-4D97-AF65-F5344CB8AC3E}">
        <p14:creationId xmlns:p14="http://schemas.microsoft.com/office/powerpoint/2010/main" val="13964811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223</TotalTime>
  <Words>438</Words>
  <Application>Microsoft Office PowerPoint</Application>
  <PresentationFormat>Personalizar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José Lucas Souza Santos</dc:creator>
  <cp:lastModifiedBy>Projeto Vozes</cp:lastModifiedBy>
  <cp:revision>10</cp:revision>
  <dcterms:created xsi:type="dcterms:W3CDTF">2022-11-07T16:29:46Z</dcterms:created>
  <dcterms:modified xsi:type="dcterms:W3CDTF">2023-08-31T12:47:58Z</dcterms:modified>
</cp:coreProperties>
</file>